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6"/>
  </p:notesMasterIdLst>
  <p:sldIdLst>
    <p:sldId id="256" r:id="rId2"/>
    <p:sldId id="290" r:id="rId3"/>
    <p:sldId id="291" r:id="rId4"/>
    <p:sldId id="292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Questrial" pitchFamily="2" charset="0"/>
      <p:regular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D6786C-8755-4F67-B6EA-B8B70AFC851C}">
  <a:tblStyle styleId="{2DD6786C-8755-4F67-B6EA-B8B70AFC85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9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5" name="Google Shape;163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56" name="Google Shape;163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7" name="Google Shape;16367;gb6302604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8" name="Google Shape;16368;gb6302604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0892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7" name="Google Shape;16367;gb6302604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8" name="Google Shape;16368;gb6302604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5980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7" name="Google Shape;16367;gb6302604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8" name="Google Shape;16368;gb63026049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620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15105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40669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08539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1" name="Google Shape;6721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38661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18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722" name="Google Shape;6722;p13"/>
          <p:cNvSpPr txBox="1">
            <a:spLocks noGrp="1"/>
          </p:cNvSpPr>
          <p:nvPr>
            <p:ph type="title" idx="2"/>
          </p:nvPr>
        </p:nvSpPr>
        <p:spPr>
          <a:xfrm flipH="1">
            <a:off x="5920525" y="648125"/>
            <a:ext cx="19176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723" name="Google Shape;6723;p13"/>
          <p:cNvSpPr txBox="1">
            <a:spLocks noGrp="1"/>
          </p:cNvSpPr>
          <p:nvPr>
            <p:ph type="subTitle" idx="1"/>
          </p:nvPr>
        </p:nvSpPr>
        <p:spPr>
          <a:xfrm flipH="1">
            <a:off x="5902511" y="1036133"/>
            <a:ext cx="2239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79" name="Google Shape;7679;p13"/>
          <p:cNvSpPr txBox="1">
            <a:spLocks noGrp="1"/>
          </p:cNvSpPr>
          <p:nvPr>
            <p:ph type="title" idx="3"/>
          </p:nvPr>
        </p:nvSpPr>
        <p:spPr>
          <a:xfrm flipH="1">
            <a:off x="5898507" y="1631150"/>
            <a:ext cx="19176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680" name="Google Shape;7680;p13"/>
          <p:cNvSpPr txBox="1">
            <a:spLocks noGrp="1"/>
          </p:cNvSpPr>
          <p:nvPr>
            <p:ph type="subTitle" idx="4"/>
          </p:nvPr>
        </p:nvSpPr>
        <p:spPr>
          <a:xfrm flipH="1">
            <a:off x="5902511" y="2019158"/>
            <a:ext cx="2239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81" name="Google Shape;7681;p13"/>
          <p:cNvSpPr txBox="1">
            <a:spLocks noGrp="1"/>
          </p:cNvSpPr>
          <p:nvPr>
            <p:ph type="title" idx="5"/>
          </p:nvPr>
        </p:nvSpPr>
        <p:spPr>
          <a:xfrm flipH="1">
            <a:off x="5909710" y="2638975"/>
            <a:ext cx="19176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682" name="Google Shape;7682;p13"/>
          <p:cNvSpPr txBox="1">
            <a:spLocks noGrp="1"/>
          </p:cNvSpPr>
          <p:nvPr>
            <p:ph type="subTitle" idx="6"/>
          </p:nvPr>
        </p:nvSpPr>
        <p:spPr>
          <a:xfrm flipH="1">
            <a:off x="5902511" y="3026983"/>
            <a:ext cx="2239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83" name="Google Shape;7683;p13"/>
          <p:cNvSpPr txBox="1">
            <a:spLocks noGrp="1"/>
          </p:cNvSpPr>
          <p:nvPr>
            <p:ph type="title" idx="7"/>
          </p:nvPr>
        </p:nvSpPr>
        <p:spPr>
          <a:xfrm flipH="1">
            <a:off x="5923497" y="3629163"/>
            <a:ext cx="17580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684" name="Google Shape;7684;p13"/>
          <p:cNvSpPr txBox="1">
            <a:spLocks noGrp="1"/>
          </p:cNvSpPr>
          <p:nvPr>
            <p:ph type="subTitle" idx="8"/>
          </p:nvPr>
        </p:nvSpPr>
        <p:spPr>
          <a:xfrm flipH="1">
            <a:off x="5902511" y="4017183"/>
            <a:ext cx="2239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5757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8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8" name="Google Shape;8098;p14"/>
          <p:cNvSpPr txBox="1">
            <a:spLocks noGrp="1"/>
          </p:cNvSpPr>
          <p:nvPr>
            <p:ph type="title"/>
          </p:nvPr>
        </p:nvSpPr>
        <p:spPr>
          <a:xfrm flipH="1">
            <a:off x="664825" y="2099813"/>
            <a:ext cx="3512400" cy="14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781" name="Google Shape;9781;p14"/>
          <p:cNvSpPr txBox="1">
            <a:spLocks noGrp="1"/>
          </p:cNvSpPr>
          <p:nvPr>
            <p:ph type="subTitle" idx="1"/>
          </p:nvPr>
        </p:nvSpPr>
        <p:spPr>
          <a:xfrm>
            <a:off x="955125" y="3736750"/>
            <a:ext cx="3326100" cy="66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620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4" name="Google Shape;5204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2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206" name="Google Shape;5206;p5"/>
          <p:cNvSpPr txBox="1">
            <a:spLocks noGrp="1"/>
          </p:cNvSpPr>
          <p:nvPr>
            <p:ph type="title" idx="2"/>
          </p:nvPr>
        </p:nvSpPr>
        <p:spPr>
          <a:xfrm>
            <a:off x="1954568" y="1529575"/>
            <a:ext cx="19176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207" name="Google Shape;5207;p5"/>
          <p:cNvSpPr txBox="1">
            <a:spLocks noGrp="1"/>
          </p:cNvSpPr>
          <p:nvPr>
            <p:ph type="subTitle" idx="1"/>
          </p:nvPr>
        </p:nvSpPr>
        <p:spPr>
          <a:xfrm>
            <a:off x="1556673" y="1917575"/>
            <a:ext cx="2330400" cy="7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08" name="Google Shape;5208;p5"/>
          <p:cNvSpPr txBox="1">
            <a:spLocks noGrp="1"/>
          </p:cNvSpPr>
          <p:nvPr>
            <p:ph type="title" idx="3"/>
          </p:nvPr>
        </p:nvSpPr>
        <p:spPr>
          <a:xfrm>
            <a:off x="1956345" y="2976675"/>
            <a:ext cx="19176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209" name="Google Shape;5209;p5"/>
          <p:cNvSpPr txBox="1">
            <a:spLocks noGrp="1"/>
          </p:cNvSpPr>
          <p:nvPr>
            <p:ph type="subTitle" idx="4"/>
          </p:nvPr>
        </p:nvSpPr>
        <p:spPr>
          <a:xfrm>
            <a:off x="1565728" y="3364675"/>
            <a:ext cx="2330400" cy="7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1166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6" name="Google Shape;11866;p1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868" name="Google Shape;11868;p17"/>
          <p:cNvSpPr txBox="1">
            <a:spLocks noGrp="1"/>
          </p:cNvSpPr>
          <p:nvPr>
            <p:ph type="title" idx="2"/>
          </p:nvPr>
        </p:nvSpPr>
        <p:spPr>
          <a:xfrm flipH="1">
            <a:off x="1201409" y="1970625"/>
            <a:ext cx="19176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82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869" name="Google Shape;11869;p17"/>
          <p:cNvSpPr txBox="1">
            <a:spLocks noGrp="1"/>
          </p:cNvSpPr>
          <p:nvPr>
            <p:ph type="subTitle" idx="1"/>
          </p:nvPr>
        </p:nvSpPr>
        <p:spPr>
          <a:xfrm flipH="1">
            <a:off x="1201400" y="2398446"/>
            <a:ext cx="1917600" cy="6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70" name="Google Shape;11870;p17"/>
          <p:cNvSpPr txBox="1">
            <a:spLocks noGrp="1"/>
          </p:cNvSpPr>
          <p:nvPr>
            <p:ph type="title" idx="3"/>
          </p:nvPr>
        </p:nvSpPr>
        <p:spPr>
          <a:xfrm flipH="1">
            <a:off x="3613209" y="1970625"/>
            <a:ext cx="19176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82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871" name="Google Shape;11871;p17"/>
          <p:cNvSpPr txBox="1">
            <a:spLocks noGrp="1"/>
          </p:cNvSpPr>
          <p:nvPr>
            <p:ph type="subTitle" idx="4"/>
          </p:nvPr>
        </p:nvSpPr>
        <p:spPr>
          <a:xfrm flipH="1">
            <a:off x="3613200" y="2398446"/>
            <a:ext cx="1917600" cy="6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72" name="Google Shape;11872;p17"/>
          <p:cNvSpPr txBox="1">
            <a:spLocks noGrp="1"/>
          </p:cNvSpPr>
          <p:nvPr>
            <p:ph type="title" idx="5"/>
          </p:nvPr>
        </p:nvSpPr>
        <p:spPr>
          <a:xfrm flipH="1">
            <a:off x="6025009" y="1970625"/>
            <a:ext cx="19176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82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873" name="Google Shape;11873;p17"/>
          <p:cNvSpPr txBox="1">
            <a:spLocks noGrp="1"/>
          </p:cNvSpPr>
          <p:nvPr>
            <p:ph type="subTitle" idx="6"/>
          </p:nvPr>
        </p:nvSpPr>
        <p:spPr>
          <a:xfrm flipH="1">
            <a:off x="6025000" y="2398446"/>
            <a:ext cx="1917600" cy="6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487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9260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91381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255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69058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95084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0892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3634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8090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01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701" r:id="rId14"/>
    <p:sldLayoutId id="2147483703" r:id="rId15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9" name="Google Shape;16359;p40"/>
          <p:cNvSpPr txBox="1">
            <a:spLocks noGrp="1"/>
          </p:cNvSpPr>
          <p:nvPr>
            <p:ph type="ctrTitle" idx="4294967295"/>
          </p:nvPr>
        </p:nvSpPr>
        <p:spPr>
          <a:xfrm>
            <a:off x="916684" y="398099"/>
            <a:ext cx="6733052" cy="1914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dirty="0">
                <a:solidFill>
                  <a:schemeClr val="accent6">
                    <a:lumMod val="50000"/>
                  </a:schemeClr>
                </a:solidFill>
              </a:rPr>
              <a:t>XII La resolución de las revoluciones</a:t>
            </a:r>
            <a:endParaRPr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ABD4F2-585E-46C5-2173-6554457B9810}"/>
              </a:ext>
            </a:extLst>
          </p:cNvPr>
          <p:cNvSpPr txBox="1"/>
          <p:nvPr/>
        </p:nvSpPr>
        <p:spPr>
          <a:xfrm>
            <a:off x="6891453" y="3597961"/>
            <a:ext cx="22525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/>
              <a:t>Presentan: </a:t>
            </a:r>
          </a:p>
          <a:p>
            <a:r>
              <a:rPr lang="es-MX" sz="1400" dirty="0"/>
              <a:t>Yessica Jiménez Zariñán</a:t>
            </a:r>
          </a:p>
          <a:p>
            <a:r>
              <a:rPr lang="es-MX" sz="1400" dirty="0"/>
              <a:t>Miguel Prado de los Santos</a:t>
            </a:r>
          </a:p>
        </p:txBody>
      </p:sp>
      <p:pic>
        <p:nvPicPr>
          <p:cNvPr id="2" name="Picture 2" descr="Paradigmas: ¿Qué realidad estás creando para ti mismo? - UC">
            <a:extLst>
              <a:ext uri="{FF2B5EF4-FFF2-40B4-BE49-F238E27FC236}">
                <a16:creationId xmlns:a16="http://schemas.microsoft.com/office/drawing/2014/main" id="{9059A7CD-2EBE-4C4C-50D2-A26E2C865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12624"/>
            <a:ext cx="3863898" cy="230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0" name="Google Shape;16370;p42"/>
          <p:cNvSpPr txBox="1">
            <a:spLocks noGrp="1"/>
          </p:cNvSpPr>
          <p:nvPr>
            <p:ph type="title"/>
          </p:nvPr>
        </p:nvSpPr>
        <p:spPr>
          <a:xfrm>
            <a:off x="157463" y="487741"/>
            <a:ext cx="7637239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MX" sz="5400" dirty="0">
                <a:solidFill>
                  <a:schemeClr val="bg2">
                    <a:lumMod val="75000"/>
                  </a:schemeClr>
                </a:solidFill>
              </a:rPr>
              <a:t>Ideas principales</a:t>
            </a:r>
            <a:endParaRPr sz="5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371" name="Google Shape;16371;p42"/>
          <p:cNvSpPr txBox="1">
            <a:spLocks noGrp="1"/>
          </p:cNvSpPr>
          <p:nvPr>
            <p:ph type="subTitle" idx="1"/>
          </p:nvPr>
        </p:nvSpPr>
        <p:spPr>
          <a:xfrm flipH="1">
            <a:off x="468351" y="1326997"/>
            <a:ext cx="8518188" cy="34983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El investigador es un solucionador de enigmas, no alguien que ponga a prueba los paradigmas.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La prueba tiene lugar como parte de la competencia entre dos paradigmas rivales, para obtener la aceptación por parte de la comunidad científica. Ninguna teoría resuelve nunca todos los problemas a que en un momento dado se enfrenta, ni es frecuente que las soluciones ya alcanzadas sean perfectas.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600" dirty="0"/>
              <a:t>Los nuevos paradigmas nacen de los antiguos, incorporan ordinariamente gran parte del vocabulario y de los aparatos, tanto conceptuales como de manipulación, que previamente empleó el paradigma tradicional.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788043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0" name="Google Shape;16370;p42"/>
          <p:cNvSpPr txBox="1">
            <a:spLocks noGrp="1"/>
          </p:cNvSpPr>
          <p:nvPr>
            <p:ph type="title"/>
          </p:nvPr>
        </p:nvSpPr>
        <p:spPr>
          <a:xfrm>
            <a:off x="157463" y="487741"/>
            <a:ext cx="7637239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MX" sz="5400" dirty="0">
                <a:solidFill>
                  <a:schemeClr val="bg2">
                    <a:lumMod val="75000"/>
                  </a:schemeClr>
                </a:solidFill>
              </a:rPr>
              <a:t>Ideas principales</a:t>
            </a:r>
            <a:endParaRPr sz="5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371" name="Google Shape;16371;p42"/>
          <p:cNvSpPr txBox="1">
            <a:spLocks noGrp="1"/>
          </p:cNvSpPr>
          <p:nvPr>
            <p:ph type="subTitle" idx="1"/>
          </p:nvPr>
        </p:nvSpPr>
        <p:spPr>
          <a:xfrm flipH="1">
            <a:off x="457200" y="1605777"/>
            <a:ext cx="8518188" cy="28770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/>
              <a:t>LOS LIBROS DE TEXTO SE PRODUCEN DESPUES DE UNA REVOLUCION CIENTIFICA .[8:57 a. m., 5/5/2022] 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/>
              <a:t>KARL R. ROPPER NIEA LA EXISTENCIA DE TODO PROCEDIMIENTO DE VERIFICAIÒN , HACE INCAPIE EN LA  IMPORANCIA DE LA FALSACION 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/>
              <a:t>Cualquier interpretación nueva de la naturaleza, tanto si es un descubrimiento como si se trata de una teoría, surge inicialmente, en la mente de uno o de varios individuos. Son ellos los primeros que aprenden a ver a la ciencia y al mundo de una manera diferente y su habilidad para llevar a cabo la transición es facilitada por dos circunstancias que no son comunes a la mayoría de los demás miembros de su profesión.</a:t>
            </a:r>
          </a:p>
        </p:txBody>
      </p:sp>
    </p:spTree>
    <p:extLst>
      <p:ext uri="{BB962C8B-B14F-4D97-AF65-F5344CB8AC3E}">
        <p14:creationId xmlns:p14="http://schemas.microsoft.com/office/powerpoint/2010/main" val="306998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0" name="Google Shape;16370;p42"/>
          <p:cNvSpPr txBox="1">
            <a:spLocks noGrp="1"/>
          </p:cNvSpPr>
          <p:nvPr>
            <p:ph type="title"/>
          </p:nvPr>
        </p:nvSpPr>
        <p:spPr>
          <a:xfrm>
            <a:off x="157463" y="487741"/>
            <a:ext cx="7637239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-MX" sz="5400" dirty="0">
                <a:solidFill>
                  <a:schemeClr val="bg2">
                    <a:lumMod val="75000"/>
                  </a:schemeClr>
                </a:solidFill>
              </a:rPr>
              <a:t>Ideas principales</a:t>
            </a:r>
            <a:endParaRPr sz="5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371" name="Google Shape;16371;p42"/>
          <p:cNvSpPr txBox="1">
            <a:spLocks noGrp="1"/>
          </p:cNvSpPr>
          <p:nvPr>
            <p:ph type="subTitle" idx="1"/>
          </p:nvPr>
        </p:nvSpPr>
        <p:spPr>
          <a:xfrm flipH="1">
            <a:off x="457200" y="1940313"/>
            <a:ext cx="8518188" cy="17507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/>
              <a:t>Cuando por primera vez se propone un candidato a paradigma, es raro que haya resuelto más que unos cuantos de los problemas a que se enfrenta y la mayoría de las soluciones distarán mucho todavía de ser perfectas. es sólo mucho más tarde, después de que el nuevo paradigma ha sido desarrollado, aceptado y explotado, cuando se desarrollan argumentos aparentemente decisivos.</a:t>
            </a:r>
          </a:p>
        </p:txBody>
      </p:sp>
    </p:spTree>
    <p:extLst>
      <p:ext uri="{BB962C8B-B14F-4D97-AF65-F5344CB8AC3E}">
        <p14:creationId xmlns:p14="http://schemas.microsoft.com/office/powerpoint/2010/main" val="78594975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UNAM">
      <a:dk1>
        <a:srgbClr val="2C2C2C"/>
      </a:dk1>
      <a:lt1>
        <a:srgbClr val="FFFFFF"/>
      </a:lt1>
      <a:dk2>
        <a:srgbClr val="D3B607"/>
      </a:dk2>
      <a:lt2>
        <a:srgbClr val="F2F2F2"/>
      </a:lt2>
      <a:accent1>
        <a:srgbClr val="D3B607"/>
      </a:accent1>
      <a:accent2>
        <a:srgbClr val="044D6E"/>
      </a:accent2>
      <a:accent3>
        <a:srgbClr val="D3B607"/>
      </a:accent3>
      <a:accent4>
        <a:srgbClr val="044D6E"/>
      </a:accent4>
      <a:accent5>
        <a:srgbClr val="D3B607"/>
      </a:accent5>
      <a:accent6>
        <a:srgbClr val="044D6E"/>
      </a:accent6>
      <a:hlink>
        <a:srgbClr val="D3B607"/>
      </a:hlink>
      <a:folHlink>
        <a:srgbClr val="044D6E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6226</TotalTime>
  <Words>311</Words>
  <Application>Microsoft Office PowerPoint</Application>
  <PresentationFormat>Presentación en pantalla (16:9)</PresentationFormat>
  <Paragraphs>14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Calibri Light</vt:lpstr>
      <vt:lpstr>Questrial</vt:lpstr>
      <vt:lpstr>Arial</vt:lpstr>
      <vt:lpstr>Calibri</vt:lpstr>
      <vt:lpstr>Retrospección</vt:lpstr>
      <vt:lpstr>XII La resolución de las revoluciones</vt:lpstr>
      <vt:lpstr>Ideas principales</vt:lpstr>
      <vt:lpstr>Ideas principales</vt:lpstr>
      <vt:lpstr>Ideas principales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Cherry Blossom Season in Kyoto</dc:title>
  <dc:creator>Angélica Jiménez Zar</dc:creator>
  <cp:lastModifiedBy>...</cp:lastModifiedBy>
  <cp:revision>9</cp:revision>
  <dcterms:modified xsi:type="dcterms:W3CDTF">2022-05-05T14:04:07Z</dcterms:modified>
</cp:coreProperties>
</file>